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77" r:id="rId2"/>
    <p:sldId id="268" r:id="rId3"/>
    <p:sldId id="270" r:id="rId4"/>
    <p:sldId id="269" r:id="rId5"/>
    <p:sldId id="279" r:id="rId6"/>
    <p:sldId id="281" r:id="rId7"/>
    <p:sldId id="280" r:id="rId8"/>
    <p:sldId id="282" r:id="rId9"/>
    <p:sldId id="273" r:id="rId10"/>
    <p:sldId id="283" r:id="rId11"/>
    <p:sldId id="284" r:id="rId12"/>
    <p:sldId id="285" r:id="rId13"/>
    <p:sldId id="286" r:id="rId14"/>
    <p:sldId id="274" r:id="rId15"/>
    <p:sldId id="287" r:id="rId16"/>
    <p:sldId id="290" r:id="rId17"/>
    <p:sldId id="289" r:id="rId18"/>
    <p:sldId id="291" r:id="rId19"/>
    <p:sldId id="292" r:id="rId20"/>
    <p:sldId id="293" r:id="rId21"/>
    <p:sldId id="276" r:id="rId22"/>
    <p:sldId id="275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B04ABC-F49B-9D49-AD68-6D9A9059891D}">
          <p14:sldIdLst>
            <p14:sldId id="277"/>
            <p14:sldId id="268"/>
            <p14:sldId id="270"/>
            <p14:sldId id="269"/>
            <p14:sldId id="279"/>
            <p14:sldId id="281"/>
            <p14:sldId id="280"/>
            <p14:sldId id="282"/>
            <p14:sldId id="273"/>
            <p14:sldId id="283"/>
            <p14:sldId id="284"/>
            <p14:sldId id="285"/>
            <p14:sldId id="286"/>
            <p14:sldId id="274"/>
            <p14:sldId id="287"/>
            <p14:sldId id="290"/>
            <p14:sldId id="289"/>
            <p14:sldId id="291"/>
            <p14:sldId id="292"/>
            <p14:sldId id="293"/>
          </p14:sldIdLst>
        </p14:section>
        <p14:section name="Untitled Section" id="{35542D88-5274-4946-AED5-A136C690C6D3}">
          <p14:sldIdLst>
            <p14:sldId id="276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7C8"/>
    <a:srgbClr val="002D72"/>
    <a:srgbClr val="00A9EF"/>
    <a:srgbClr val="FFDC00"/>
    <a:srgbClr val="004C9B"/>
    <a:srgbClr val="5BC2F4"/>
    <a:srgbClr val="FFEE00"/>
    <a:srgbClr val="861734"/>
    <a:srgbClr val="44A9A6"/>
    <a:srgbClr val="FCA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16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1493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6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27D47C-56AB-D640-9B17-AAED43BB044D}" type="datetime1">
              <a:rPr lang="en-CA" smtClean="0"/>
              <a:pPr/>
              <a:t>2024-12-04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487DC-B16F-864E-8478-5A3841A8E7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315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0886C-4F01-C94F-A2D6-4788DD63E257}" type="datetime1">
              <a:rPr lang="en-CA" smtClean="0"/>
              <a:pPr/>
              <a:t>2024-12-04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338372-CF29-40A2-B068-973AB56E9997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91514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 bwMode="auto"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711803" y="588362"/>
            <a:ext cx="7117676" cy="2988919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11803" y="3584814"/>
            <a:ext cx="7117676" cy="115141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rgbClr val="000000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345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2"/>
          </p:nvPr>
        </p:nvSpPr>
        <p:spPr>
          <a:xfrm>
            <a:off x="6275910" y="6155267"/>
            <a:ext cx="2072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321D2AE1-B685-45A1-8C17-19D6BB8C161E}" type="datetime4">
              <a:rPr lang="en-US" smtClean="0"/>
              <a:t>December 4,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128000" y="6155267"/>
            <a:ext cx="675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E1497D35-93D5-5047-9160-8F9C97C9D0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535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vertical img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5397354" y="1465537"/>
            <a:ext cx="3746646" cy="5392463"/>
          </a:xfrm>
          <a:solidFill>
            <a:schemeClr val="bg1">
              <a:lumMod val="85000"/>
            </a:schemeClr>
          </a:solidFill>
        </p:spPr>
        <p:txBody>
          <a:bodyPr anchor="ctr" anchorCtr="1"/>
          <a:lstStyle>
            <a:lvl1pPr marL="0" indent="0" algn="ctr">
              <a:buNone/>
              <a:defRPr sz="1600" baseline="0"/>
            </a:lvl1pPr>
          </a:lstStyle>
          <a:p>
            <a:r>
              <a:rPr lang="en-US" dirty="0"/>
              <a:t>Click icon to           place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567" y="1472184"/>
            <a:ext cx="4783746" cy="4212639"/>
          </a:xfrm>
        </p:spPr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2"/>
          </p:nvPr>
        </p:nvSpPr>
        <p:spPr>
          <a:xfrm>
            <a:off x="6032493" y="6155267"/>
            <a:ext cx="23156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64B3BD0-F30B-4573-BE55-881D3F207823}" type="datetime4">
              <a:rPr lang="en-US" smtClean="0"/>
              <a:t>December 4,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439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horizontal img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3804114" y="1465320"/>
            <a:ext cx="5339886" cy="4229423"/>
          </a:xfrm>
          <a:solidFill>
            <a:schemeClr val="bg1">
              <a:lumMod val="85000"/>
            </a:schemeClr>
          </a:solidFill>
        </p:spPr>
        <p:txBody>
          <a:bodyPr anchor="ctr" anchorCtr="1"/>
          <a:lstStyle>
            <a:lvl1pPr marL="0" indent="0" algn="ctr">
              <a:buNone/>
              <a:defRPr sz="1600" baseline="0"/>
            </a:lvl1pPr>
          </a:lstStyle>
          <a:p>
            <a:r>
              <a:rPr lang="en-US" dirty="0"/>
              <a:t>Click icon to           place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568" y="1472184"/>
            <a:ext cx="3117135" cy="4222560"/>
          </a:xfrm>
        </p:spPr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2"/>
          </p:nvPr>
        </p:nvSpPr>
        <p:spPr>
          <a:xfrm>
            <a:off x="5873743" y="6155267"/>
            <a:ext cx="24743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3D0BB221-354A-484A-903F-3F013EC2DF92}" type="datetime4">
              <a:rPr lang="en-US" smtClean="0"/>
              <a:t>December 4,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391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-11152" y="-7340"/>
            <a:ext cx="9155151" cy="5726459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0 h 6858000"/>
              <a:gd name="connsiteX0" fmla="*/ 80010 w 9144000"/>
              <a:gd name="connsiteY0" fmla="*/ 800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80010 w 9144000"/>
              <a:gd name="connsiteY4" fmla="*/ 800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55151"/>
              <a:gd name="connsiteY0" fmla="*/ 0 h 6865341"/>
              <a:gd name="connsiteX1" fmla="*/ 9155151 w 9155151"/>
              <a:gd name="connsiteY1" fmla="*/ 7341 h 6865341"/>
              <a:gd name="connsiteX2" fmla="*/ 9155151 w 9155151"/>
              <a:gd name="connsiteY2" fmla="*/ 6865341 h 6865341"/>
              <a:gd name="connsiteX3" fmla="*/ 11151 w 9155151"/>
              <a:gd name="connsiteY3" fmla="*/ 6865341 h 6865341"/>
              <a:gd name="connsiteX4" fmla="*/ 0 w 9155151"/>
              <a:gd name="connsiteY4" fmla="*/ 0 h 6865341"/>
              <a:gd name="connsiteX0" fmla="*/ 0 w 9155151"/>
              <a:gd name="connsiteY0" fmla="*/ 0 h 6865341"/>
              <a:gd name="connsiteX1" fmla="*/ 9155151 w 9155151"/>
              <a:gd name="connsiteY1" fmla="*/ 7341 h 6865341"/>
              <a:gd name="connsiteX2" fmla="*/ 9155151 w 9155151"/>
              <a:gd name="connsiteY2" fmla="*/ 6865341 h 6865341"/>
              <a:gd name="connsiteX3" fmla="*/ 11151 w 9155151"/>
              <a:gd name="connsiteY3" fmla="*/ 6865341 h 6865341"/>
              <a:gd name="connsiteX4" fmla="*/ 0 w 9155151"/>
              <a:gd name="connsiteY4" fmla="*/ 0 h 6865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5151" h="6865341">
                <a:moveTo>
                  <a:pt x="0" y="0"/>
                </a:moveTo>
                <a:lnTo>
                  <a:pt x="9155151" y="7341"/>
                </a:lnTo>
                <a:lnTo>
                  <a:pt x="9155151" y="6865341"/>
                </a:lnTo>
                <a:lnTo>
                  <a:pt x="11151" y="686534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anchor="ctr"/>
          <a:lstStyle>
            <a:lvl1pPr algn="ctr">
              <a:buNone/>
              <a:defRPr sz="1500" b="0" i="0" baseline="0">
                <a:solidFill>
                  <a:srgbClr val="646464"/>
                </a:solidFill>
                <a:latin typeface="+mn-lt"/>
                <a:cs typeface="DIN Offc Pro"/>
              </a:defRPr>
            </a:lvl1pPr>
          </a:lstStyle>
          <a:p>
            <a:r>
              <a:rPr lang="en-US" dirty="0"/>
              <a:t>Click icon to                 place image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2"/>
          </p:nvPr>
        </p:nvSpPr>
        <p:spPr>
          <a:xfrm>
            <a:off x="5725577" y="6155267"/>
            <a:ext cx="26225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16F859B-D459-498F-A8B6-46F0A2E32664}" type="datetime4">
              <a:rPr lang="en-US" smtClean="0"/>
              <a:t>December 4,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8792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2897109" y="845779"/>
            <a:ext cx="6246892" cy="6012221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3512247" cy="5488880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515600" y="59097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2"/>
          </p:nvPr>
        </p:nvSpPr>
        <p:spPr>
          <a:xfrm>
            <a:off x="6021910" y="6155267"/>
            <a:ext cx="2326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7CAF51A4-9E3F-43A3-A9B5-095BCD2248C4}" type="datetime4">
              <a:rPr lang="en-US" smtClean="0"/>
              <a:t>December 4,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09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5923198" cy="5627857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4921116" y="0"/>
            <a:ext cx="4222883" cy="2906899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4038093" y="3214455"/>
            <a:ext cx="5105905" cy="3643545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BB508BD7-8B53-4CE3-A3FA-0E10F2E34F65}" type="datetime4">
              <a:rPr lang="en-US" smtClean="0"/>
              <a:t>December 4,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9962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/Section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5145816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3" name="Date Placeholder 4">
            <a:extLst>
              <a:ext uri="{FF2B5EF4-FFF2-40B4-BE49-F238E27FC236}">
                <a16:creationId xmlns:a16="http://schemas.microsoft.com/office/drawing/2014/main" id="{D7BCC4F1-CC22-409C-98A9-A75F084CE0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A87E2521-8D4C-43D8-8050-E9383E9BB2E8}" type="datetime4">
              <a:rPr lang="en-US" smtClean="0"/>
              <a:t>December 4,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6E18C63-3011-475B-8262-12F4E424E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/Section slid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5145816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C3E29EF0-C0D0-4973-9147-4ED9508C1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D4AEE69C-DD59-4C49-AB9C-4AC5CAC95A94}" type="datetime4">
              <a:rPr lang="en-US" smtClean="0"/>
              <a:pPr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6AF7EDB-4664-4AC1-B985-01E6B30AEE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1711475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5125D806-AFBC-4C80-A00C-194EC173C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6CD0797B-E785-42B9-8E26-0DD9535302B8}" type="datetime4">
              <a:rPr lang="en-US" smtClean="0"/>
              <a:pPr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C8BC27F-BC0F-4324-A43D-0000BBBC4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11803" y="588362"/>
            <a:ext cx="7117676" cy="2988919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11803" y="3584814"/>
            <a:ext cx="7117676" cy="115141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58432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1711475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6A27DA5A-D0E8-4588-97B4-FE0384038C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bg1"/>
                </a:solidFill>
              </a:defRPr>
            </a:lvl1pPr>
          </a:lstStyle>
          <a:p>
            <a:fld id="{FBFEF9DD-5E9E-4AEE-83E3-8A85EDB2E09D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3C705BC-257C-4CE1-AC22-06E6DE524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bg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54B118B1-9773-497D-B290-116540DC3C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9B6E9601-C3ED-4E51-A2DA-94B062F90893}" type="datetime4">
              <a:rPr lang="en-US" smtClean="0"/>
              <a:t>December 4,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EA02D00-1767-4CA8-8CE6-00DDE4278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404484"/>
            <a:ext cx="7866403" cy="4709383"/>
          </a:xfrm>
        </p:spPr>
        <p:txBody>
          <a:bodyPr wrap="square" anchor="t">
            <a:noAutofit/>
          </a:bodyPr>
          <a:lstStyle>
            <a:lvl1pPr indent="0" algn="l">
              <a:lnSpc>
                <a:spcPts val="5100"/>
              </a:lnSpc>
              <a:spcAft>
                <a:spcPts val="0"/>
              </a:spcAft>
              <a:defRPr sz="4800" b="1" cap="none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closing message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47E42ABD-81B0-4352-8EA2-AA1F67F76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A7E99A24-F02C-4FD0-8541-33EF0C918890}" type="datetime4">
              <a:rPr lang="en-US" smtClean="0"/>
              <a:t>December 4,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FEAF3BB-E405-48E8-87E3-FDCAD16E22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79002" y="396621"/>
            <a:ext cx="3220541" cy="2981242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58831" y="3589015"/>
            <a:ext cx="2146484" cy="1072335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5843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956774" y="4296434"/>
            <a:ext cx="5252541" cy="1262538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0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</a:t>
            </a:r>
            <a:r>
              <a:rPr lang="en-US"/>
              <a:t>document title</a:t>
            </a:r>
            <a:endParaRPr lang="en-CA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956774" y="5769428"/>
            <a:ext cx="2146484" cy="56907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739059" y="4276751"/>
            <a:ext cx="5252541" cy="1262538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0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739059" y="5787823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54030" y="517551"/>
            <a:ext cx="3438255" cy="2639306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154030" y="3588909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54030" y="1189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154030" y="3059137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568" y="392415"/>
            <a:ext cx="8444818" cy="106984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568" y="1472184"/>
            <a:ext cx="8444818" cy="42126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	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5736167" y="6155267"/>
            <a:ext cx="24002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767B4DC-1D97-4108-8537-8CF37A3E3692}" type="datetime4">
              <a:rPr lang="en-US" smtClean="0"/>
              <a:t>December 4, 2024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128000" y="6155267"/>
            <a:ext cx="675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E1497D35-93D5-5047-9160-8F9C97C9D0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486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4" r:id="rId4"/>
    <p:sldLayoutId id="2147483666" r:id="rId5"/>
    <p:sldLayoutId id="2147483667" r:id="rId6"/>
    <p:sldLayoutId id="2147483669" r:id="rId7"/>
    <p:sldLayoutId id="2147483671" r:id="rId8"/>
    <p:sldLayoutId id="2147483673" r:id="rId9"/>
    <p:sldLayoutId id="2147483674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  <p:sldLayoutId id="2147483676" r:id="rId19"/>
    <p:sldLayoutId id="2147483678" r:id="rId20"/>
    <p:sldLayoutId id="2147483680" r:id="rId21"/>
    <p:sldLayoutId id="2147483661" r:id="rId22"/>
    <p:sldLayoutId id="2147483662" r:id="rId23"/>
  </p:sldLayoutIdLst>
  <p:hf hdr="0" ftr="0"/>
  <p:txStyles>
    <p:titleStyle>
      <a:lvl1pPr indent="-347472" algn="l" defTabSz="914400" rtl="0" eaLnBrk="1" latinLnBrk="0" hangingPunct="1">
        <a:lnSpc>
          <a:spcPts val="2660"/>
        </a:lnSpc>
        <a:spcBef>
          <a:spcPct val="0"/>
        </a:spcBef>
        <a:buNone/>
        <a:defRPr sz="2800" b="1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30400" indent="-230400" algn="l" defTabSz="914400" rtl="0" eaLnBrk="1" latinLnBrk="0" hangingPunct="1">
        <a:spcBef>
          <a:spcPct val="20000"/>
        </a:spcBef>
        <a:buClr>
          <a:schemeClr val="tx1"/>
        </a:buClr>
        <a:buFont typeface="Arial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30400" algn="l" defTabSz="914400" rtl="0" eaLnBrk="1" latinLnBrk="0" hangingPunct="1">
        <a:spcBef>
          <a:spcPts val="672"/>
        </a:spcBef>
        <a:buClr>
          <a:schemeClr val="tx1"/>
        </a:buClr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100000"/>
        </a:lnSpc>
        <a:spcBef>
          <a:spcPts val="576"/>
        </a:spcBef>
        <a:buClr>
          <a:schemeClr val="tx1"/>
        </a:buClr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30400" algn="l" defTabSz="914400" rtl="0" eaLnBrk="1" latinLnBrk="0" hangingPunct="1">
        <a:lnSpc>
          <a:spcPct val="100000"/>
        </a:lnSpc>
        <a:spcBef>
          <a:spcPts val="480"/>
        </a:spcBef>
        <a:buClr>
          <a:schemeClr val="tx1"/>
        </a:buClr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228600" algn="l" defTabSz="914400" rtl="0" eaLnBrk="1" latinLnBrk="0" hangingPunct="1">
        <a:lnSpc>
          <a:spcPts val="2100"/>
        </a:lnSpc>
        <a:spcBef>
          <a:spcPts val="0"/>
        </a:spcBef>
        <a:buClr>
          <a:srgbClr val="3CA9E0"/>
        </a:buClr>
        <a:buFont typeface="Arial" pitchFamily="34" charset="0"/>
        <a:buChar char="•"/>
        <a:defRPr sz="1500" kern="1200">
          <a:solidFill>
            <a:srgbClr val="646464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831" y="140981"/>
            <a:ext cx="3220541" cy="298124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3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Customer Transaction Analysis Project</a:t>
            </a:r>
            <a:br>
              <a:rPr lang="en-US" sz="3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br>
              <a:rPr lang="en-US" sz="3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endParaRPr lang="en-US" sz="3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Yash Jajal  501308922</a:t>
            </a:r>
          </a:p>
          <a:p>
            <a:endParaRPr lang="en-CA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CA" sz="2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Dec 4, 24 </a:t>
            </a:r>
            <a:endParaRPr lang="en-US" sz="28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12892-6D9B-181C-6CD4-AA9E68A8B9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74B5E48-AD29-147E-2B4A-85B3033AF044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" t="2308" r="1543" b="1589"/>
          <a:stretch/>
        </p:blipFill>
        <p:spPr>
          <a:xfrm>
            <a:off x="1455173" y="2290916"/>
            <a:ext cx="5496233" cy="3972232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CD398E-0AF1-FA8B-FF66-7F2A982CCF7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0CEF40E-A79B-48E7-BEAF-9C5C2ADA419C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FCC97-BFD7-4344-60C6-E834ABE3F4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469B201-2C34-4D1B-128A-F0604479807F}"/>
              </a:ext>
            </a:extLst>
          </p:cNvPr>
          <p:cNvSpPr txBox="1">
            <a:spLocks/>
          </p:cNvSpPr>
          <p:nvPr/>
        </p:nvSpPr>
        <p:spPr>
          <a:xfrm>
            <a:off x="365568" y="392415"/>
            <a:ext cx="8444818" cy="2301624"/>
          </a:xfrm>
          <a:prstGeom prst="rect">
            <a:avLst/>
          </a:prstGeom>
        </p:spPr>
        <p:txBody>
          <a:bodyPr/>
          <a:lstStyle>
            <a:lvl1pPr indent="-347472" algn="l" defTabSz="914400" rtl="0" eaLnBrk="1" latinLnBrk="0" hangingPunct="1">
              <a:lnSpc>
                <a:spcPts val="2660"/>
              </a:lnSpc>
              <a:spcBef>
                <a:spcPct val="0"/>
              </a:spcBef>
              <a:buNone/>
              <a:defRPr sz="2800" b="1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Correlation Analysis: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Generated heatmap of feature correlations.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High correlation observed between Annual Salary and Balance.</a:t>
            </a:r>
          </a:p>
          <a:p>
            <a:pPr indent="0" eaLnBrk="0" fontAlgn="base" hangingPunct="0">
              <a:lnSpc>
                <a:spcPct val="100000"/>
              </a:lnSpc>
              <a:spcAft>
                <a:spcPct val="0"/>
              </a:spcAft>
            </a:pPr>
            <a:endParaRPr lang="en-US" altLang="en-US" sz="1800" b="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683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6544DA-8D3A-7AEF-93FF-5BCEDA87F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72E79F7-EEEA-8B7C-5BB5-2C0C3C34458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5" b="1761"/>
          <a:stretch/>
        </p:blipFill>
        <p:spPr>
          <a:xfrm>
            <a:off x="1759975" y="2304486"/>
            <a:ext cx="5329083" cy="3718951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842FEA-963A-39ED-EBF9-54E9C176F2F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0CEF40E-A79B-48E7-BEAF-9C5C2ADA419C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43AE9-7BBD-1DB5-0DF5-047EA4F3C7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BFC5117-A6CC-367C-7178-35D690A0FEF9}"/>
              </a:ext>
            </a:extLst>
          </p:cNvPr>
          <p:cNvSpPr txBox="1">
            <a:spLocks/>
          </p:cNvSpPr>
          <p:nvPr/>
        </p:nvSpPr>
        <p:spPr>
          <a:xfrm>
            <a:off x="365568" y="392415"/>
            <a:ext cx="8444818" cy="2301624"/>
          </a:xfrm>
          <a:prstGeom prst="rect">
            <a:avLst/>
          </a:prstGeom>
        </p:spPr>
        <p:txBody>
          <a:bodyPr/>
          <a:lstStyle>
            <a:lvl1pPr indent="-347472" algn="l" defTabSz="914400" rtl="0" eaLnBrk="1" latinLnBrk="0" hangingPunct="1">
              <a:lnSpc>
                <a:spcPts val="2660"/>
              </a:lnSpc>
              <a:spcBef>
                <a:spcPct val="0"/>
              </a:spcBef>
              <a:buNone/>
              <a:defRPr sz="2800" b="1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Cluster Analysis (K-Means)(MODEL 1):</a:t>
            </a:r>
          </a:p>
          <a:p>
            <a:endParaRPr lang="en-US" b="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Applied K-Means clustering with k = [value].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Visualized clusters to interpret distinct group characteristics</a:t>
            </a:r>
            <a:r>
              <a:rPr lang="en-US" sz="1200" dirty="0"/>
              <a:t>.</a:t>
            </a:r>
          </a:p>
          <a:p>
            <a:pPr indent="0" eaLnBrk="0" fontAlgn="base" hangingPunct="0">
              <a:lnSpc>
                <a:spcPct val="100000"/>
              </a:lnSpc>
              <a:spcAft>
                <a:spcPct val="0"/>
              </a:spcAft>
            </a:pPr>
            <a:endParaRPr lang="en-US" altLang="en-US" sz="1800" b="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848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43C36-D94D-7CA5-9921-F78FC3D1A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6A56633-9464-F441-1BAE-1BD456A200F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" r="237" b="957"/>
          <a:stretch/>
        </p:blipFill>
        <p:spPr>
          <a:xfrm>
            <a:off x="1091381" y="2166834"/>
            <a:ext cx="6587613" cy="3683359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C94CBC-4FB1-407F-7242-EE895167E8B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0CEF40E-A79B-48E7-BEAF-9C5C2ADA419C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EE7D6-CF78-0D9D-6C45-12861F46E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CF7E8D-BC56-6CF8-40CF-B9B42418D01C}"/>
              </a:ext>
            </a:extLst>
          </p:cNvPr>
          <p:cNvSpPr txBox="1">
            <a:spLocks/>
          </p:cNvSpPr>
          <p:nvPr/>
        </p:nvSpPr>
        <p:spPr>
          <a:xfrm>
            <a:off x="1175501" y="710948"/>
            <a:ext cx="8444818" cy="2301624"/>
          </a:xfrm>
          <a:prstGeom prst="rect">
            <a:avLst/>
          </a:prstGeom>
        </p:spPr>
        <p:txBody>
          <a:bodyPr/>
          <a:lstStyle>
            <a:lvl1pPr indent="-347472" algn="l" defTabSz="914400" rtl="0" eaLnBrk="1" latinLnBrk="0" hangingPunct="1">
              <a:lnSpc>
                <a:spcPts val="2660"/>
              </a:lnSpc>
              <a:spcBef>
                <a:spcPct val="0"/>
              </a:spcBef>
              <a:buNone/>
              <a:defRPr sz="2800" b="1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Visualization of Clusters:</a:t>
            </a:r>
          </a:p>
          <a:p>
            <a:endParaRPr lang="en-US" b="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Plotted clusters in 2D space.</a:t>
            </a:r>
            <a:endParaRPr lang="en-US" sz="1200" dirty="0"/>
          </a:p>
          <a:p>
            <a:pPr indent="0" eaLnBrk="0" fontAlgn="base" hangingPunct="0">
              <a:lnSpc>
                <a:spcPct val="100000"/>
              </a:lnSpc>
              <a:spcAft>
                <a:spcPct val="0"/>
              </a:spcAft>
            </a:pPr>
            <a:endParaRPr lang="en-US" altLang="en-US" sz="1800" b="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425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642F2-D154-F1F8-D3EB-EE47A1B65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BFF8109-7BE8-09DE-94EC-5C3A45AB2C1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" r="896" b="2063"/>
          <a:stretch/>
        </p:blipFill>
        <p:spPr>
          <a:xfrm>
            <a:off x="2143433" y="2038861"/>
            <a:ext cx="5039366" cy="3955318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A27DB-76E5-9D06-6844-E2B4A832680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0CEF40E-A79B-48E7-BEAF-9C5C2ADA419C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13C37-2F69-6B10-C217-2830ED72E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4175A51-4ED9-30E5-6246-30DB4FEEFB42}"/>
              </a:ext>
            </a:extLst>
          </p:cNvPr>
          <p:cNvSpPr txBox="1">
            <a:spLocks/>
          </p:cNvSpPr>
          <p:nvPr/>
        </p:nvSpPr>
        <p:spPr>
          <a:xfrm>
            <a:off x="841204" y="160342"/>
            <a:ext cx="8444818" cy="2301624"/>
          </a:xfrm>
          <a:prstGeom prst="rect">
            <a:avLst/>
          </a:prstGeom>
        </p:spPr>
        <p:txBody>
          <a:bodyPr/>
          <a:lstStyle>
            <a:lvl1pPr indent="-347472" algn="l" defTabSz="914400" rtl="0" eaLnBrk="1" latinLnBrk="0" hangingPunct="1">
              <a:lnSpc>
                <a:spcPts val="2660"/>
              </a:lnSpc>
              <a:spcBef>
                <a:spcPct val="0"/>
              </a:spcBef>
              <a:buNone/>
              <a:defRPr sz="2800" b="1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Random Forest(Model 2):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Random Forest architecture with 100 trees.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Hyperparameter tuning using Grid Search.</a:t>
            </a:r>
          </a:p>
          <a:p>
            <a:pPr indent="0" eaLnBrk="0" fontAlgn="base" hangingPunct="0">
              <a:lnSpc>
                <a:spcPct val="100000"/>
              </a:lnSpc>
              <a:spcAft>
                <a:spcPct val="0"/>
              </a:spcAft>
            </a:pPr>
            <a:endParaRPr lang="en-US" altLang="en-US" sz="1800" b="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268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8FDF206-1D25-D970-C0DB-771837BED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68" y="337608"/>
            <a:ext cx="8444818" cy="1069848"/>
          </a:xfrm>
        </p:spPr>
        <p:txBody>
          <a:bodyPr/>
          <a:lstStyle/>
          <a:p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Model Comparison:</a:t>
            </a:r>
            <a:br>
              <a:rPr lang="en-US" b="1" dirty="0"/>
            </a:br>
            <a:br>
              <a:rPr lang="en-US" b="1" dirty="0"/>
            </a:br>
            <a:br>
              <a:rPr lang="en-US" dirty="0"/>
            </a:b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E38E546-7B00-EC8B-4617-0890A4489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568" y="1472184"/>
            <a:ext cx="8444818" cy="421263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Random Forest: High accuracy, interpretable.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XGBoost</a:t>
            </a:r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Better at handling imbalanced data.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K-Means: Effective for unsupervised learning.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82740-7511-47FF-9B9D-5F69BF90D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75910" y="6155267"/>
            <a:ext cx="207221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5653118-F625-4ACB-9042-5374A5761947}" type="datetime4">
              <a:rPr lang="en-US" smtClean="0"/>
              <a:pPr>
                <a:spcAft>
                  <a:spcPts val="600"/>
                </a:spcAft>
              </a:pPr>
              <a:t>December 4, 2024</a:t>
            </a:fld>
            <a:r>
              <a:rPr lang="en-CA"/>
              <a:t>     |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EF7D89-5C2A-46BD-8444-20806271C7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8000" y="6155267"/>
            <a:ext cx="67521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9E0D846-2D6A-8643-B2BF-83884A821236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05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E4C62C-16B2-391A-D960-61F6FB51D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alculator, pen, compass, money and a paper with graphs printed on it">
            <a:extLst>
              <a:ext uri="{FF2B5EF4-FFF2-40B4-BE49-F238E27FC236}">
                <a16:creationId xmlns:a16="http://schemas.microsoft.com/office/drawing/2014/main" id="{6D7F02B4-E77A-B922-E7A1-AAE150CDE3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181" r="26957" b="-2"/>
          <a:stretch/>
        </p:blipFill>
        <p:spPr>
          <a:xfrm>
            <a:off x="5397354" y="1465537"/>
            <a:ext cx="3746646" cy="5392463"/>
          </a:xfrm>
          <a:prstGeom prst="rect">
            <a:avLst/>
          </a:prstGeom>
          <a:noFill/>
        </p:spPr>
      </p:pic>
      <p:sp>
        <p:nvSpPr>
          <p:cNvPr id="17" name="Title 2">
            <a:extLst>
              <a:ext uri="{FF2B5EF4-FFF2-40B4-BE49-F238E27FC236}">
                <a16:creationId xmlns:a16="http://schemas.microsoft.com/office/drawing/2014/main" id="{6BAEA49A-16D7-E116-7D17-D9A2E3E97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68" y="392415"/>
            <a:ext cx="8444818" cy="1069848"/>
          </a:xfrm>
        </p:spPr>
        <p:txBody>
          <a:bodyPr/>
          <a:lstStyle/>
          <a:p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Feature Importance Analysis:</a:t>
            </a:r>
            <a:br>
              <a:rPr lang="en-US" sz="2800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5654EC-730A-FCDF-8F38-C0BF1B01C5E5}"/>
              </a:ext>
            </a:extLst>
          </p:cNvPr>
          <p:cNvSpPr txBox="1">
            <a:spLocks/>
          </p:cNvSpPr>
          <p:nvPr/>
        </p:nvSpPr>
        <p:spPr>
          <a:xfrm>
            <a:off x="365567" y="1472184"/>
            <a:ext cx="4783746" cy="42126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-347472" algn="l" defTabSz="914400" rtl="0" eaLnBrk="1" latinLnBrk="0" hangingPunct="1">
              <a:lnSpc>
                <a:spcPts val="2660"/>
              </a:lnSpc>
              <a:spcBef>
                <a:spcPct val="0"/>
              </a:spcBef>
              <a:buNone/>
              <a:defRPr sz="2800" b="1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30400" indent="-230400">
              <a:spcBef>
                <a:spcPct val="20000"/>
              </a:spcBef>
              <a:buClr>
                <a:schemeClr val="tx1"/>
              </a:buClr>
              <a:buFont typeface="Arial"/>
              <a:buChar char="•"/>
            </a:pPr>
            <a:endParaRPr lang="en-US" sz="2500" b="0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  <a:p>
            <a:pPr marL="230400" indent="-230400">
              <a:spcBef>
                <a:spcPct val="2000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400" b="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30400" indent="-230400">
              <a:spcBef>
                <a:spcPct val="2000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Top features: age, balance, amount, </a:t>
            </a:r>
            <a:r>
              <a:rPr lang="en-US" sz="2400" b="0" dirty="0" err="1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card_present</a:t>
            </a:r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txn_description,movement, payment_period, dow, latitude ,longitude, merchant_state, merchant_suburb</a:t>
            </a:r>
          </a:p>
          <a:p>
            <a:pPr marL="230400" indent="-230400">
              <a:spcBef>
                <a:spcPct val="20000"/>
              </a:spcBef>
              <a:buClr>
                <a:schemeClr val="tx1"/>
              </a:buClr>
              <a:buFont typeface="Arial"/>
              <a:buChar char="•"/>
            </a:pPr>
            <a:endParaRPr lang="en-US" sz="2500" b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9F6CA1-57BF-A459-8BE0-6F16F7CB0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32493" y="6155267"/>
            <a:ext cx="231563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0CEF40E-A79B-48E7-BEAF-9C5C2ADA419C}" type="datetime4">
              <a:rPr lang="en-US" smtClean="0"/>
              <a:pPr>
                <a:spcAft>
                  <a:spcPts val="600"/>
                </a:spcAft>
              </a:pPr>
              <a:t>December 4, 2024</a:t>
            </a:fld>
            <a:r>
              <a:rPr lang="en-CA"/>
              <a:t>     |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6A020-AD1C-E9AD-CAD6-BCCA487475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E9E0D846-2D6A-8643-B2BF-83884A821236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9477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43802-F588-E4D9-A25B-18EB40978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82E6D7-E991-52AF-BB12-55B5B3E66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Before facing Challenges:</a:t>
            </a:r>
            <a:br>
              <a:rPr lang="en-US" b="1" dirty="0"/>
            </a:br>
            <a:endParaRPr lang="en-CA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7CD006B-5886-C08C-13D7-F817BA364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568" y="1472184"/>
            <a:ext cx="8444818" cy="116286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Imbalanced dataset affected initial model accuracy.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55C83-1FE0-81D5-07C4-794978667E9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64B3BD0-F30B-4573-BE55-881D3F207823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40CFF-028D-239E-74AA-2A60B7466E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FCBD5A-0531-B461-9B9A-0A3311328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64833" y="2498923"/>
            <a:ext cx="6440242" cy="344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886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5D8113-F27B-7550-4A20-921E719EB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7D1EA74-D80C-F36C-53ED-BCA5DDC11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After facing Challenges:</a:t>
            </a:r>
            <a:br>
              <a:rPr lang="en-US" b="1" dirty="0"/>
            </a:br>
            <a:endParaRPr lang="en-CA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B0DEFC-93CC-1D40-485C-5F284EA5A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568" y="1472184"/>
            <a:ext cx="8444818" cy="116286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Addressed missing data and noisy features.</a:t>
            </a:r>
          </a:p>
          <a:p>
            <a:endParaRPr lang="en-CA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67384-E49C-BEBA-186E-F410AA2F633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64B3BD0-F30B-4573-BE55-881D3F207823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3480E-B96D-0906-BB54-83A51802E7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6CFD7ED-EDF3-F43C-C693-5DBB5E161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64832" y="2566465"/>
            <a:ext cx="6440244" cy="331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765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1F5DF0-DB2D-523F-D769-7F63612B4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481CAC1-D5EF-AC1F-E260-E98CCAC0E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591" y="443630"/>
            <a:ext cx="8444818" cy="1069848"/>
          </a:xfrm>
        </p:spPr>
        <p:txBody>
          <a:bodyPr/>
          <a:lstStyle/>
          <a:p>
            <a:pPr algn="ctr"/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Random Forest </a:t>
            </a:r>
            <a:r>
              <a:rPr lang="en-US" b="0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BEFORE</a:t>
            </a:r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improving Dataset on Observed and Predicted Values</a:t>
            </a:r>
            <a:br>
              <a:rPr lang="en-US" b="1" dirty="0"/>
            </a:br>
            <a:endParaRPr lang="en-CA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93FD9-3014-025C-DFE6-EB18FC53C55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64B3BD0-F30B-4573-BE55-881D3F207823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E57E2-8E3F-29C7-5B28-1FB7F3F54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DAC7349-A953-FACD-4893-24A9289C5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6520" y="1513478"/>
            <a:ext cx="7391480" cy="417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906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1D10F5-B6F4-47AD-9B72-01C870B13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E447F5-5E26-7EC1-08C3-EB1567021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591" y="443630"/>
            <a:ext cx="8444818" cy="1069848"/>
          </a:xfrm>
        </p:spPr>
        <p:txBody>
          <a:bodyPr/>
          <a:lstStyle/>
          <a:p>
            <a:pPr algn="ctr"/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Random Forest </a:t>
            </a:r>
            <a:r>
              <a:rPr lang="en-US" b="0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AFTER</a:t>
            </a:r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improving Dataset on Observed and Predicted Values</a:t>
            </a:r>
            <a:br>
              <a:rPr lang="en-US" b="1" dirty="0"/>
            </a:br>
            <a:endParaRPr lang="en-CA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503C13-1750-1AEE-F696-6AD7D50D016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64B3BD0-F30B-4573-BE55-881D3F207823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BD164-68A5-B2B4-70B7-5C9ABCA0EF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8F1FBDD-3E6B-273D-5727-1F8859D6C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6520" y="1763598"/>
            <a:ext cx="7391480" cy="367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501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Introduction: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591" y="1462263"/>
            <a:ext cx="8444818" cy="4212639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The study researches Australian financial transactions to comprehend consumer behavior and preference for modes of payment. </a:t>
            </a:r>
          </a:p>
          <a:p>
            <a:r>
              <a:rPr lang="en-US" b="0" i="0" dirty="0"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The results indicate that the age group of 20-30 years leans towards debit cards and online transactions, whereas the age group above 50 relies on credit cards for big-ticket purchases. </a:t>
            </a:r>
          </a:p>
          <a:p>
            <a:r>
              <a:rPr lang="en-US" b="0" i="0" dirty="0"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The study helps understand consumer financial behavior and shows how data from various transactions can help forecast future trends.</a:t>
            </a:r>
          </a:p>
          <a:p>
            <a:endParaRPr lang="en-US" b="0" i="0" dirty="0"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BE710-D6AC-457D-8B53-5632B5B4589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December 4, 2024</a:t>
            </a:fld>
            <a:r>
              <a:rPr lang="en-CA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    |</a:t>
            </a:r>
            <a:endParaRPr 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14B9A-CE73-4C0A-9290-D959346BE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/>
              <a:t>2</a:t>
            </a:fld>
            <a:endParaRPr 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325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92B7E-B6C6-67F5-7510-DD8DB6470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Practical Implications and Business Impact:</a:t>
            </a:r>
            <a:br>
              <a:rPr lang="en-US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C8BE2-02F4-0A61-D0D8-5ADD3D58D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1. </a:t>
            </a:r>
            <a:r>
              <a:rPr lang="en-US" sz="2400" b="1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Improved Consumer 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Understanding consumer preferences based on transaction data helps tailor marketing strategies.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Insights into spending habits enable better customer segmentation.</a:t>
            </a:r>
          </a:p>
          <a:p>
            <a:pPr marL="0" indent="0">
              <a:buNone/>
            </a:pPr>
            <a:r>
              <a:rPr lang="en-US" sz="2400" b="1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2. Enhanced Financial Forecasting: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Accurate predictions of annual salary from transactional and demographic data assist in personalized financial products.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Banks and financial institutions can better predict customer creditworthiness.</a:t>
            </a:r>
          </a:p>
          <a:p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051BE-19EB-F4C0-CAA7-1E73760AE2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21D2AE1-B685-45A1-8C17-19D6BB8C161E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B41225-F144-B2BB-41A2-DE4D409656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926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65471" y="1031584"/>
            <a:ext cx="7883696" cy="479483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1. </a:t>
            </a:r>
            <a:r>
              <a:rPr lang="en-US" sz="20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Summary of Achievements:</a:t>
            </a:r>
            <a:br>
              <a:rPr lang="en-US" sz="2000" b="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2000" b="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Successfully analyzed consumer transaction behavior and built predictive models. Enhanced understanding of financial data patterns and their practical applications.</a:t>
            </a:r>
            <a:br>
              <a:rPr lang="en-US" sz="2000" b="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2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2. </a:t>
            </a:r>
            <a:r>
              <a:rPr lang="en-US" sz="20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Future Research:</a:t>
            </a:r>
            <a:br>
              <a:rPr lang="en-US" sz="2000" b="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2000" b="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Incorporate additional external data, such as economic indicators, to improve model accuracy. Explore deep learning models for enhanced prediction of financial behaviors.</a:t>
            </a:r>
            <a:br>
              <a:rPr lang="en-US" sz="1000" b="0" dirty="0"/>
            </a:br>
            <a:br>
              <a:rPr lang="en-US" sz="2400" b="0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br>
              <a:rPr lang="en-US" sz="2400" b="0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br>
              <a:rPr lang="en-US" sz="4400" b="0" dirty="0"/>
            </a:br>
            <a:endParaRPr lang="en-US" sz="4400" b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EAF956-DA52-460F-B53C-287B2A1766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2E36639-2ABA-43FE-8141-8FACCB73FCEB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E1232-101C-4DBA-B93D-B348AB2804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BFB36623-9544-F22C-B5BE-BD520DC3ACB9}"/>
              </a:ext>
            </a:extLst>
          </p:cNvPr>
          <p:cNvSpPr txBox="1">
            <a:spLocks/>
          </p:cNvSpPr>
          <p:nvPr/>
        </p:nvSpPr>
        <p:spPr>
          <a:xfrm>
            <a:off x="265471" y="215435"/>
            <a:ext cx="8444818" cy="689133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>
            <a:lvl1pPr indent="0" algn="l" defTabSz="914400" rtl="0" eaLnBrk="1" latinLnBrk="0" hangingPunct="1">
              <a:lnSpc>
                <a:spcPts val="5100"/>
              </a:lnSpc>
              <a:spcBef>
                <a:spcPct val="0"/>
              </a:spcBef>
              <a:spcAft>
                <a:spcPts val="0"/>
              </a:spcAft>
              <a:buNone/>
              <a:defRPr sz="4800" b="1" kern="1200" cap="none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0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Closing Remarks and Future Directions: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5064610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44716" y="4237089"/>
            <a:ext cx="4947741" cy="1525083"/>
          </a:xfrm>
        </p:spPr>
        <p:txBody>
          <a:bodyPr anchor="t">
            <a:normAutofit/>
          </a:bodyPr>
          <a:lstStyle/>
          <a:p>
            <a:r>
              <a:rPr lang="en-US" dirty="0">
                <a:latin typeface="Bell MT" panose="02020503060305020303" pitchFamily="18" charset="0"/>
              </a:rPr>
              <a:t>Thank you for your time!</a:t>
            </a:r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12D4FB33-A42F-4572-84B7-6ED3DA0B0312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6043077" y="6155267"/>
            <a:ext cx="230504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23D8454B-90F0-400D-B07F-C774DF0A4C86}" type="datetime4">
              <a:rPr lang="en-US" smtClean="0"/>
              <a:pPr>
                <a:spcAft>
                  <a:spcPts val="600"/>
                </a:spcAft>
              </a:pPr>
              <a:t>December 4, 2024</a:t>
            </a:fld>
            <a:r>
              <a:rPr lang="en-CA"/>
              <a:t>     |</a:t>
            </a:r>
            <a:endParaRPr lang="en-US"/>
          </a:p>
        </p:txBody>
      </p:sp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2CDA06CC-BD89-4779-B977-77649768B34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149167" y="6155266"/>
            <a:ext cx="6540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E9E0D846-2D6A-8643-B2BF-83884A821236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26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53175" y="1924379"/>
            <a:ext cx="8437649" cy="343175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Enhance data-driven decision-making.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Optimize performance using advanced models.</a:t>
            </a:r>
          </a:p>
          <a:p>
            <a:pPr marL="0" indent="0">
              <a:buNone/>
            </a:pPr>
            <a:endParaRPr 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4900F-7217-42A9-AC14-57054DC88CE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CBA42CB-E389-4338-A8B7-EE0CBAE9CA56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39B10-0EF9-4E3C-AE59-87BD522AC1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025DC2-FD9D-FD37-0C6F-F76BCFB74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399" y="854531"/>
            <a:ext cx="8444818" cy="1069848"/>
          </a:xfrm>
        </p:spPr>
        <p:txBody>
          <a:bodyPr/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Goals:</a:t>
            </a:r>
          </a:p>
        </p:txBody>
      </p:sp>
    </p:spTree>
    <p:extLst>
      <p:ext uri="{BB962C8B-B14F-4D97-AF65-F5344CB8AC3E}">
        <p14:creationId xmlns:p14="http://schemas.microsoft.com/office/powerpoint/2010/main" val="725469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group of colorful question marks&#10;&#10;Description automatically generated">
            <a:extLst>
              <a:ext uri="{FF2B5EF4-FFF2-40B4-BE49-F238E27FC236}">
                <a16:creationId xmlns:a16="http://schemas.microsoft.com/office/drawing/2014/main" id="{DA1314C3-0774-F6FD-0518-38FF8777558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" t="-194" r="-1" b="296"/>
          <a:stretch/>
        </p:blipFill>
        <p:spPr>
          <a:xfrm>
            <a:off x="5384800" y="1554480"/>
            <a:ext cx="3759200" cy="334264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Research questions:</a:t>
            </a:r>
            <a:endParaRPr lang="en-US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65566" y="1472184"/>
            <a:ext cx="5120833" cy="4400296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What are the spending behaviors and patterns across different demographic segments (such as age and gender) about specific transaction types and merchant categories?</a:t>
            </a:r>
          </a:p>
          <a:p>
            <a:r>
              <a:rPr 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How can demographic and transactional attributes (e.g., age, gender, transaction amount, frequency, card presence) be used to accurately predict the annual salary of consumers? 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78559D-4DDB-4234-886B-03E165F0509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3ACDF52-14E7-4286-98CD-76F8E6E09C95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D1842-DDD9-4B5A-89E7-C1E053E11D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226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5C00D-D7CF-C94B-7175-8991FF760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B16A37-ECBE-AD2D-82BA-324B681DAA8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CBA42CB-E389-4338-A8B7-EE0CBAE9CA56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66830-A4E8-BBEB-A67D-34F2CE8BF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986F95B5-2B7A-CAE0-1EA6-FC0E08C00F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0525" y="180194"/>
            <a:ext cx="7837601" cy="6340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CA" sz="2800" b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Data Preprocessing:</a:t>
            </a:r>
            <a:endParaRPr lang="en-US" sz="2800" b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Handling missing data using mean/median imputation.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Card Present Flag: 4,326 missing values.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Merchant Code: 11,160 missing values.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Merchant Latitude, Longitude, State, and Suburb: 4,326 missing values each.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Outlier detection via z-scores and IQR methods.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Cleaned features to reduce noise and improve accuracy.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305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826D05-D5E7-8A43-ECDF-D221ED1C1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399" y="697215"/>
            <a:ext cx="8444818" cy="1069848"/>
          </a:xfrm>
        </p:spPr>
        <p:txBody>
          <a:bodyPr/>
          <a:lstStyle/>
          <a:p>
            <a:pPr indent="0" eaLnBrk="0" fontAlgn="base" hangingPunct="0">
              <a:spcAft>
                <a:spcPct val="0"/>
              </a:spcAft>
            </a:pPr>
            <a:r>
              <a:rPr lang="en-CA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Feature Engineering – Overview: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1418D9-6E03-4C1D-5C64-756B2052FB7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D0BB221-354A-484A-903F-3F013EC2DF92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9D976-3576-7F92-7E62-F6496247B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91C2097-4B28-59EF-D36D-82E840AA83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65568" y="1495696"/>
            <a:ext cx="8412864" cy="3554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Selected features based on correlation and importance scores.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Applied one-hot encoding and label encoding for categorical data.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Scaled features to standardize input for model performance. </a:t>
            </a:r>
          </a:p>
        </p:txBody>
      </p:sp>
    </p:spTree>
    <p:extLst>
      <p:ext uri="{BB962C8B-B14F-4D97-AF65-F5344CB8AC3E}">
        <p14:creationId xmlns:p14="http://schemas.microsoft.com/office/powerpoint/2010/main" val="877221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D14EC-6EEB-291E-B014-6550812D4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BDCD5-50E2-89DF-C015-6D103D17F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Replacing the missing values: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25F3D-C0AA-D534-8A85-DF45A0FDAD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591" y="1462263"/>
            <a:ext cx="8444818" cy="4212639"/>
          </a:xfrm>
        </p:spPr>
        <p:txBody>
          <a:bodyPr>
            <a:norm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2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Filling missing values using techniques like mean, median, or mode imputation for numerical fields or forward/backward filling for categorical fields.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28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2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Filtering out rows with missing values in key columns critical to the analysis, such as transaction or customer details.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306D7-AE5F-BAFE-934C-1CD8F013EF4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December 4, 2024</a:t>
            </a:fld>
            <a:r>
              <a:rPr lang="en-CA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    |</a:t>
            </a:r>
            <a:endParaRPr 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79692A-575E-C35F-5F2D-A06FCFD5FE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/>
              <a:t>7</a:t>
            </a:fld>
            <a:endParaRPr 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230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013BB-3173-193D-6580-BF59AC431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DD6E8-9925-C5E0-B2CF-91363A6CC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25" y="337608"/>
            <a:ext cx="8444818" cy="1069848"/>
          </a:xfr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CA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Exploratory Data Analysis (EDA):</a:t>
            </a:r>
            <a:endParaRPr lang="en-US" altLang="en-US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534CF-6D64-1D43-7F03-B3A8D67C4056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10800000" flipV="1">
            <a:off x="585725" y="1170039"/>
            <a:ext cx="7826525" cy="4365522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Visualized distributions with histograms and box plots.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8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Correlation matrix revealed multicollinearity in key features.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6466F-EB16-490C-1408-C6D69A53CE8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December 4, 2024</a:t>
            </a:fld>
            <a:r>
              <a:rPr lang="en-CA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    |</a:t>
            </a:r>
            <a:endParaRPr 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DA59BB-80A9-A267-4832-20235B7E7A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/>
              <a:t>8</a:t>
            </a:fld>
            <a:endParaRPr lang="en-US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413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graph of a number of red bars&#10;&#10;Description automatically generated">
            <a:extLst>
              <a:ext uri="{FF2B5EF4-FFF2-40B4-BE49-F238E27FC236}">
                <a16:creationId xmlns:a16="http://schemas.microsoft.com/office/drawing/2014/main" id="{8D0E05EE-AD64-D70D-3EEB-DB5B0657F484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" r="778"/>
          <a:stretch/>
        </p:blipFill>
        <p:spPr>
          <a:xfrm>
            <a:off x="68827" y="3156155"/>
            <a:ext cx="4072037" cy="2630650"/>
          </a:xfrm>
        </p:spPr>
      </p:pic>
      <p:pic>
        <p:nvPicPr>
          <p:cNvPr id="10" name="Picture Placeholder 9" descr="A green and white graph&#10;&#10;Description automatically generated">
            <a:extLst>
              <a:ext uri="{FF2B5EF4-FFF2-40B4-BE49-F238E27FC236}">
                <a16:creationId xmlns:a16="http://schemas.microsoft.com/office/drawing/2014/main" id="{0B7785C1-5F4F-788E-F3F4-659E2CF9B45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5" r="1115"/>
          <a:stretch/>
        </p:blipFill>
        <p:spPr>
          <a:xfrm>
            <a:off x="4250931" y="3156155"/>
            <a:ext cx="4411289" cy="2772697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393EAB-5397-4675-9919-B2AE9131CE2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0CEF40E-A79B-48E7-BEAF-9C5C2ADA419C}" type="datetime4">
              <a:rPr lang="en-US" smtClean="0"/>
              <a:t>December 4,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A9CDD-4938-446E-B42E-79D99A8FC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9D419ED-3040-0ECF-7ED3-EB945411159D}"/>
              </a:ext>
            </a:extLst>
          </p:cNvPr>
          <p:cNvSpPr txBox="1">
            <a:spLocks/>
          </p:cNvSpPr>
          <p:nvPr/>
        </p:nvSpPr>
        <p:spPr>
          <a:xfrm>
            <a:off x="365568" y="392415"/>
            <a:ext cx="8444818" cy="2301624"/>
          </a:xfrm>
          <a:prstGeom prst="rect">
            <a:avLst/>
          </a:prstGeom>
        </p:spPr>
        <p:txBody>
          <a:bodyPr/>
          <a:lstStyle>
            <a:lvl1pPr indent="-347472" algn="l" defTabSz="914400" rtl="0" eaLnBrk="1" latinLnBrk="0" hangingPunct="1">
              <a:lnSpc>
                <a:spcPts val="2660"/>
              </a:lnSpc>
              <a:spcBef>
                <a:spcPct val="0"/>
              </a:spcBef>
              <a:buNone/>
              <a:defRPr sz="2800" b="1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Distribution Plots:</a:t>
            </a:r>
          </a:p>
          <a:p>
            <a:endParaRPr lang="en-US" sz="1800" b="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0" eaLnBrk="0" fontAlgn="base" hangingPunct="0">
              <a:lnSpc>
                <a:spcPct val="100000"/>
              </a:lnSpc>
              <a:spcAft>
                <a:spcPct val="0"/>
              </a:spcAft>
              <a:buFontTx/>
              <a:buChar char="•"/>
            </a:pPr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Created histograms and density plots for feature distributions.</a:t>
            </a:r>
          </a:p>
          <a:p>
            <a:pPr indent="0" eaLnBrk="0" fontAlgn="base" hangingPunct="0">
              <a:lnSpc>
                <a:spcPct val="100000"/>
              </a:lnSpc>
              <a:spcAft>
                <a:spcPct val="0"/>
              </a:spcAft>
              <a:buFontTx/>
              <a:buChar char="•"/>
            </a:pPr>
            <a:endParaRPr lang="en-US" sz="2400" b="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0" eaLnBrk="0" fontAlgn="base" hangingPunct="0">
              <a:lnSpc>
                <a:spcPct val="100000"/>
              </a:lnSpc>
              <a:spcAft>
                <a:spcPct val="0"/>
              </a:spcAft>
              <a:buFontTx/>
              <a:buChar char="•"/>
            </a:pPr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Libraries used: Matplotlib and Seaborn.</a:t>
            </a:r>
          </a:p>
          <a:p>
            <a:pPr indent="0" eaLnBrk="0" fontAlgn="base" hangingPunct="0">
              <a:lnSpc>
                <a:spcPct val="100000"/>
              </a:lnSpc>
              <a:spcAft>
                <a:spcPct val="0"/>
              </a:spcAft>
              <a:buFontTx/>
              <a:buChar char="•"/>
            </a:pPr>
            <a:endParaRPr lang="en-US" altLang="en-US" sz="1800" b="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619265"/>
      </p:ext>
    </p:extLst>
  </p:cSld>
  <p:clrMapOvr>
    <a:masterClrMapping/>
  </p:clrMapOvr>
</p:sld>
</file>

<file path=ppt/theme/theme1.xml><?xml version="1.0" encoding="utf-8"?>
<a:theme xmlns:a="http://schemas.openxmlformats.org/drawingml/2006/main" name="RyersonUniversity_MasterTemplate v1">
  <a:themeElements>
    <a:clrScheme name="Ryerson University">
      <a:dk1>
        <a:srgbClr val="000000"/>
      </a:dk1>
      <a:lt1>
        <a:srgbClr val="FFFFFF"/>
      </a:lt1>
      <a:dk2>
        <a:srgbClr val="004C9B"/>
      </a:dk2>
      <a:lt2>
        <a:srgbClr val="FFDC00"/>
      </a:lt2>
      <a:accent1>
        <a:srgbClr val="011E5E"/>
      </a:accent1>
      <a:accent2>
        <a:srgbClr val="1297EB"/>
      </a:accent2>
      <a:accent3>
        <a:srgbClr val="4CB4F1"/>
      </a:accent3>
      <a:accent4>
        <a:srgbClr val="FD9208"/>
      </a:accent4>
      <a:accent5>
        <a:srgbClr val="FEBC0D"/>
      </a:accent5>
      <a:accent6>
        <a:srgbClr val="FFEE0A"/>
      </a:accent6>
      <a:hlink>
        <a:srgbClr val="878787"/>
      </a:hlink>
      <a:folHlink>
        <a:srgbClr val="D0D0D0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U Powerpoint Template STANDARD-2" id="{E4CFBEC6-3E8E-5945-8736-99F9812C87AC}" vid="{CE6ADFF2-644B-6C4B-B06A-D679022860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RU Powerpoint Template STANDARD-Brand2.0</Template>
  <TotalTime>0</TotalTime>
  <Words>758</Words>
  <Application>Microsoft Office PowerPoint</Application>
  <PresentationFormat>On-screen Show (4:3)</PresentationFormat>
  <Paragraphs>137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Bell MT</vt:lpstr>
      <vt:lpstr>Calibri</vt:lpstr>
      <vt:lpstr>Calibri Light</vt:lpstr>
      <vt:lpstr>Times New Roman</vt:lpstr>
      <vt:lpstr>RyersonUniversity_MasterTemplate v1</vt:lpstr>
      <vt:lpstr>Customer Transaction Analysis Project  </vt:lpstr>
      <vt:lpstr>Introduction:</vt:lpstr>
      <vt:lpstr>Goals:</vt:lpstr>
      <vt:lpstr>Research questions:</vt:lpstr>
      <vt:lpstr>PowerPoint Presentation</vt:lpstr>
      <vt:lpstr>Feature Engineering – Overview:</vt:lpstr>
      <vt:lpstr>Replacing the missing values:</vt:lpstr>
      <vt:lpstr>Exploratory Data Analysis (EDA):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Comparison:   </vt:lpstr>
      <vt:lpstr>Feature Importance Analysis: </vt:lpstr>
      <vt:lpstr>Before facing Challenges: </vt:lpstr>
      <vt:lpstr>After facing Challenges: </vt:lpstr>
      <vt:lpstr>Random Forest BEFORE improving Dataset on Observed and Predicted Values </vt:lpstr>
      <vt:lpstr>Random Forest AFTER improving Dataset on Observed and Predicted Values </vt:lpstr>
      <vt:lpstr>Practical Implications and Business Impact: </vt:lpstr>
      <vt:lpstr>1. Summary of Achievements: Successfully analyzed consumer transaction behavior and built predictive models. Enhanced understanding of financial data patterns and their practical applications. 2. Future Research: Incorporate additional external data, such as economic indicators, to improve model accuracy. Explore deep learning models for enhanced prediction of financial behaviors.    </vt:lpstr>
      <vt:lpstr>Thank you for your time!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2017-11-20T16:23:43Z</dcterms:created>
  <dcterms:modified xsi:type="dcterms:W3CDTF">2024-12-05T04:15:19Z</dcterms:modified>
</cp:coreProperties>
</file>

<file path=docProps/thumbnail.jpeg>
</file>